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3"/>
  </p:sldMasterIdLst>
  <p:notesMasterIdLst>
    <p:notesMasterId r:id="rId31"/>
  </p:notesMasterIdLst>
  <p:sldIdLst>
    <p:sldId id="256" r:id="rId4"/>
    <p:sldId id="268" r:id="rId5"/>
    <p:sldId id="257" r:id="rId6"/>
    <p:sldId id="258" r:id="rId7"/>
    <p:sldId id="269" r:id="rId8"/>
    <p:sldId id="278" r:id="rId9"/>
    <p:sldId id="279" r:id="rId10"/>
    <p:sldId id="294" r:id="rId11"/>
    <p:sldId id="270" r:id="rId12"/>
    <p:sldId id="285" r:id="rId13"/>
    <p:sldId id="276" r:id="rId14"/>
    <p:sldId id="280" r:id="rId15"/>
    <p:sldId id="282" r:id="rId16"/>
    <p:sldId id="275" r:id="rId17"/>
    <p:sldId id="273" r:id="rId18"/>
    <p:sldId id="283" r:id="rId19"/>
    <p:sldId id="277" r:id="rId20"/>
    <p:sldId id="274" r:id="rId21"/>
    <p:sldId id="284" r:id="rId22"/>
    <p:sldId id="287" r:id="rId23"/>
    <p:sldId id="288" r:id="rId24"/>
    <p:sldId id="289" r:id="rId25"/>
    <p:sldId id="281" r:id="rId26"/>
    <p:sldId id="297" r:id="rId27"/>
    <p:sldId id="300" r:id="rId28"/>
    <p:sldId id="299" r:id="rId29"/>
    <p:sldId id="2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8FD"/>
    <a:srgbClr val="3333FF"/>
    <a:srgbClr val="1CADE4"/>
    <a:srgbClr val="FA9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9B0C1-B47F-4B2B-930E-B0F028087DBC}" type="datetimeFigureOut">
              <a:rPr lang="pt-BR" smtClean="0"/>
              <a:t>23/09/2024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26622-CA73-4A94-858D-03192785E5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5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5A78D150-3D5B-3F2F-D6B6-3564335182A5}"/>
              </a:ext>
            </a:extLst>
          </p:cNvPr>
          <p:cNvSpPr/>
          <p:nvPr userDrawn="1"/>
        </p:nvSpPr>
        <p:spPr>
          <a:xfrm>
            <a:off x="0" y="2113995"/>
            <a:ext cx="12192000" cy="820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0" y="2285999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83190" y="6479580"/>
            <a:ext cx="2154143" cy="27432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03428"/>
            <a:ext cx="5901459" cy="27432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Estratégias de controle e otimização para o sistema HISEP</a:t>
            </a:r>
            <a:r>
              <a:rPr lang="pt-BR" baseline="30000" dirty="0"/>
              <a:t>®</a:t>
            </a:r>
            <a:r>
              <a:rPr lang="pt-BR" dirty="0"/>
              <a:t> com reinjeção de fase densa em reservatório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quarto&#10;&#10;Descrição gerada automaticamente">
            <a:extLst>
              <a:ext uri="{FF2B5EF4-FFF2-40B4-BE49-F238E27FC236}">
                <a16:creationId xmlns:a16="http://schemas.microsoft.com/office/drawing/2014/main" id="{C5ABB295-5837-DF8B-422C-7CFCF6B94E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6361" y="241260"/>
            <a:ext cx="1040400" cy="1605338"/>
          </a:xfrm>
          <a:prstGeom prst="rect">
            <a:avLst/>
          </a:prstGeom>
        </p:spPr>
      </p:pic>
      <p:pic>
        <p:nvPicPr>
          <p:cNvPr id="9" name="Imagem 8" descr="Uma imagem contendo cadeira, mesa&#10;&#10;Descrição gerada automaticamente">
            <a:extLst>
              <a:ext uri="{FF2B5EF4-FFF2-40B4-BE49-F238E27FC236}">
                <a16:creationId xmlns:a16="http://schemas.microsoft.com/office/drawing/2014/main" id="{C78A5285-C529-D9A0-258B-C61912875A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0184" y="147182"/>
            <a:ext cx="2069416" cy="179349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58D880F-0C8F-20BB-B80F-2CB9816002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29600" y="434823"/>
            <a:ext cx="3733045" cy="12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7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8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9">
            <a:extLst>
              <a:ext uri="{FF2B5EF4-FFF2-40B4-BE49-F238E27FC236}">
                <a16:creationId xmlns:a16="http://schemas.microsoft.com/office/drawing/2014/main" id="{3E72F6C6-CB6A-92C8-BF6D-9E380B17D932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533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4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1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3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8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1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4B53A7-3209-46A6-9454-F38EAC8F11E7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0FBCE13-D2CA-B14C-97E6-C5138268368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166" y="5916233"/>
            <a:ext cx="695422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35996-4467-627F-ED53-E972BDBAD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pPr algn="l"/>
            <a:r>
              <a:rPr lang="pt-BR" sz="6000" dirty="0">
                <a:solidFill>
                  <a:srgbClr val="FFFFFF"/>
                </a:solidFill>
              </a:rPr>
              <a:t>Acompanhamento EQUIPE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48F30332-446E-7369-C7DF-2E16C5E5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REUNIÃO 04/07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79B67AD3-F541-2D3D-CEAF-75EC237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Estratégias de controle e otimização para o sistema HISEP</a:t>
            </a:r>
            <a:r>
              <a:rPr lang="pt-BR" baseline="30000" dirty="0"/>
              <a:t>®</a:t>
            </a:r>
            <a:r>
              <a:rPr lang="pt-BR" dirty="0"/>
              <a:t> com reinjeção de fase densa em reservatório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A : Validação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5EF6E2-C9E0-0630-EE97-FEC51C87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25" y="2091181"/>
            <a:ext cx="5384127" cy="3555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33914E-D061-BE82-D976-AF3EE948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52" y="2084832"/>
            <a:ext cx="5384127" cy="35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A: Influência da água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08BD81-DC92-6326-6E1C-3005F88C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08" y="2085518"/>
            <a:ext cx="5384127" cy="35555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7DF38CF-A6AC-1CD1-FF79-44D775E1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A: corrente de topo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BB095C-26D8-5A0C-3A13-3046FD8E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151122"/>
            <a:ext cx="9838944" cy="41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A: corrente de gás denso (42,1 % DE co2 E 45,0 % DE ch4)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FFF73-BA99-00FE-CDF3-764E24DF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251586"/>
            <a:ext cx="5384127" cy="355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41060-C18B-4733-FB42-0BDBBF04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845" y="2251586"/>
            <a:ext cx="5384127" cy="3555555"/>
          </a:xfrm>
          <a:prstGeom prst="rect">
            <a:avLst/>
          </a:prstGeom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separador, ‘x’ simboliza o ponto de operação no separador.</a:t>
            </a:r>
          </a:p>
        </p:txBody>
      </p:sp>
    </p:spTree>
    <p:extLst>
      <p:ext uri="{BB962C8B-B14F-4D97-AF65-F5344CB8AC3E}">
        <p14:creationId xmlns:p14="http://schemas.microsoft.com/office/powerpoint/2010/main" val="396561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b: VALIDAÇÃO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A2C072-C995-666A-2C96-D13F299C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1978957"/>
            <a:ext cx="5384127" cy="3555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71E01C-30B4-462C-66C7-8B9B0614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8956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4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b: Influência da água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EFABAD-6C9A-373E-E6F0-930D01CA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1978958"/>
            <a:ext cx="5384127" cy="35555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C34E04-81C6-FF66-D9EB-A43AAF32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b: corrente de gás denso (58,5 % DE co2 E 31,6 % DE ch4)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separador, ‘x’ simboliza o ponto de operação no separador.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A127B-67B9-02AE-B2FC-FCAE12D5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251585"/>
            <a:ext cx="5384127" cy="3555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5A983-9805-C779-2ED6-DE9C8C42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191084"/>
            <a:ext cx="5384127" cy="35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5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c: validação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17C01F-53D2-5878-9B3C-8F85B703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061119"/>
            <a:ext cx="5384127" cy="3555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5C5DC9C-185D-6B56-D2B4-55A5EF6F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61118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 para o poço C: Influência da água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DFF15E-EEF9-32F6-9B11-8A8732676A0A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‘o’ simboliza os dados da base seca do </a:t>
            </a:r>
            <a:r>
              <a:rPr lang="pt-BR" dirty="0" err="1"/>
              <a:t>UniSim</a:t>
            </a:r>
            <a:r>
              <a:rPr lang="pt-BR" dirty="0"/>
              <a:t>, ‘x’ simboliza o ponto de operação no separador.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1FBEA8-8874-663C-2606-78925521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28" y="2048135"/>
            <a:ext cx="5384127" cy="35555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ADDAA8-9DD4-3603-7D3D-94AB9B361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9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c: corrente de gás denso (60 % DE co2 E 31,2 % DE ch4)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C626C-CC94-33FA-A876-38D0423A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114056"/>
            <a:ext cx="5384127" cy="355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ECE9E-EFB5-E3DE-F224-A8D89ADD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EA972-215F-403E-1EE3-8957AD4A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 PACKAGE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DCAE6-79D8-010A-3516-8C766E83E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</a:t>
            </a:r>
            <a:r>
              <a:rPr lang="pt-BR" dirty="0"/>
              <a:t> 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Avaliação numérico-computacional do simulador dinâmico do processo HISEP</a:t>
            </a:r>
            <a:r>
              <a:rPr lang="pt-BR" dirty="0"/>
              <a:t> </a:t>
            </a:r>
          </a:p>
          <a:p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2</a:t>
            </a:r>
            <a:r>
              <a:rPr lang="pt-BR" dirty="0"/>
              <a:t> 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Detecção e diagnóstico de condições operacionais indesejáveis do processo HISEP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85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termodinâmica: </a:t>
            </a:r>
            <a:br>
              <a:rPr lang="pt-BR" dirty="0"/>
            </a:br>
            <a:r>
              <a:rPr lang="pt-BR" sz="2800" dirty="0"/>
              <a:t>poço A corrente de gás denso (42,1 % DE co2 E 45,0 % DE ch4)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FFF73-BA99-00FE-CDF3-764E24DF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251586"/>
            <a:ext cx="5384127" cy="355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41060-C18B-4733-FB42-0BDBBF04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845" y="2251586"/>
            <a:ext cx="5384127" cy="3555555"/>
          </a:xfrm>
          <a:prstGeom prst="rect">
            <a:avLst/>
          </a:prstGeom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separador, ‘x’ simboliza o ponto de operação no separador.</a:t>
            </a:r>
          </a:p>
        </p:txBody>
      </p:sp>
    </p:spTree>
    <p:extLst>
      <p:ext uri="{BB962C8B-B14F-4D97-AF65-F5344CB8AC3E}">
        <p14:creationId xmlns:p14="http://schemas.microsoft.com/office/powerpoint/2010/main" val="532072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b: corrente de gás denso (58,5 % DE co2 E 31,6 % DE ch4)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separador, ‘x’ simboliza o ponto de operação no separador.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A127B-67B9-02AE-B2FC-FCAE12D5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251585"/>
            <a:ext cx="5384127" cy="3555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5A983-9805-C779-2ED6-DE9C8C42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191084"/>
            <a:ext cx="5384127" cy="35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1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termodinâmica para o poço c: corrente de gás denso (60 % DE co2 E 31,2 % DE ch4)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698836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C626C-CC94-33FA-A876-38D0423A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3" y="2114056"/>
            <a:ext cx="5384127" cy="3555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ECE9E-EFB5-E3DE-F224-A8D89ADD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5" y="2084832"/>
            <a:ext cx="5384127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93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ponto crítico </a:t>
            </a:r>
            <a:r>
              <a:rPr lang="pt-BR" dirty="0" err="1"/>
              <a:t>dA</a:t>
            </a:r>
            <a:r>
              <a:rPr lang="pt-BR" dirty="0"/>
              <a:t> mistura</a:t>
            </a:r>
            <a:br>
              <a:rPr lang="pt-BR" dirty="0"/>
            </a:br>
            <a:r>
              <a:rPr lang="pt-BR" sz="2800" dirty="0"/>
              <a:t>Abordagem rigorosa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1BEA8-FD2A-10B9-32BE-0849B0C10258}"/>
              </a:ext>
            </a:extLst>
          </p:cNvPr>
          <p:cNvSpPr txBox="1"/>
          <p:nvPr/>
        </p:nvSpPr>
        <p:spPr>
          <a:xfrm>
            <a:off x="701964" y="198130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Heidemann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and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Khalil (1980)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DF25-0334-23B4-335F-B4AF82C82C3B}"/>
                  </a:ext>
                </a:extLst>
              </p:cNvPr>
              <p:cNvSpPr txBox="1"/>
              <p:nvPr/>
            </p:nvSpPr>
            <p:spPr>
              <a:xfrm>
                <a:off x="614219" y="2567290"/>
                <a:ext cx="3288145" cy="1458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𝐐</m:t>
                      </m:r>
                      <m:d>
                        <m:dPr>
                          <m:ctrlPr>
                            <a:rPr lang="pt-BR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latin typeface="Cambria Math" panose="02040503050406030204" pitchFamily="18" charset="0"/>
                        </a:rPr>
                        <m:t>𝚫</m:t>
                      </m:r>
                      <m:sSup>
                        <m:sSupPr>
                          <m:ctrlPr>
                            <a:rPr lang="pt-BR" b="1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pt-BR" b="1">
                          <a:latin typeface="Cambria Math" panose="02040503050406030204" pitchFamily="18" charset="0"/>
                        </a:rPr>
                        <m:t>𝚫</m:t>
                      </m:r>
                      <m:sSup>
                        <m:sSupPr>
                          <m:ctrlPr>
                            <a:rPr lang="pt-B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pt-BR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DF25-0334-23B4-335F-B4AF82C8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9" y="2567290"/>
                <a:ext cx="3288145" cy="145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9BCB-9099-F837-CA42-9BB074F71F16}"/>
                  </a:ext>
                </a:extLst>
              </p:cNvPr>
              <p:cNvSpPr txBox="1"/>
              <p:nvPr/>
            </p:nvSpPr>
            <p:spPr>
              <a:xfrm>
                <a:off x="1000886" y="4163013"/>
                <a:ext cx="2337908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pt-BR" i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9BCB-9099-F837-CA42-9BB074F71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86" y="4163013"/>
                <a:ext cx="2337908" cy="8695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E0361-D8AD-D801-3FE3-6D5652EC12C5}"/>
                  </a:ext>
                </a:extLst>
              </p:cNvPr>
              <p:cNvSpPr txBox="1"/>
              <p:nvPr/>
            </p:nvSpPr>
            <p:spPr>
              <a:xfrm>
                <a:off x="27711" y="5170114"/>
                <a:ext cx="4064000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E0361-D8AD-D801-3FE3-6D5652EC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" y="5170114"/>
                <a:ext cx="4064000" cy="869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diagram of a program&#10;&#10;Description automatically generated">
            <a:extLst>
              <a:ext uri="{FF2B5EF4-FFF2-40B4-BE49-F238E27FC236}">
                <a16:creationId xmlns:a16="http://schemas.microsoft.com/office/drawing/2014/main" id="{D3D2ADE2-FF74-FBD8-8F12-982285A11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59" y="1864750"/>
            <a:ext cx="3781941" cy="44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2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7E9B0B42-B783-EC32-31A0-6ED5462F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535" y="2356984"/>
            <a:ext cx="5394514" cy="356586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3936891-BA10-7E4E-94CC-906A7491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51" y="2356984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Condição A: corrente de gás denso</a:t>
            </a:r>
            <a:br>
              <a:rPr lang="pt-BR" sz="4400" dirty="0"/>
            </a:br>
            <a:r>
              <a:rPr lang="pt-BR" sz="4400" dirty="0"/>
              <a:t>(42,1 % DE co2 E 45,0 % DE ch4)</a:t>
            </a:r>
            <a:endParaRPr lang="pt-BR" sz="80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4184595" y="2746093"/>
                <a:ext cx="1764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595" y="2746093"/>
                <a:ext cx="1764555" cy="646331"/>
              </a:xfrm>
              <a:prstGeom prst="rect">
                <a:avLst/>
              </a:prstGeom>
              <a:blipFill>
                <a:blip r:embed="rId5"/>
                <a:stretch>
                  <a:fillRect l="-2759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2312293" y="4448099"/>
            <a:ext cx="14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/>
              <p:nvPr/>
            </p:nvSpPr>
            <p:spPr>
              <a:xfrm>
                <a:off x="4027987" y="4817431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=0,5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=100,5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87" y="4817431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4">
            <a:extLst>
              <a:ext uri="{FF2B5EF4-FFF2-40B4-BE49-F238E27FC236}">
                <a16:creationId xmlns:a16="http://schemas.microsoft.com/office/drawing/2014/main" id="{5FC7C46E-8A51-AEA3-1110-33898C572A7C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44057D6-9C09-D31E-DCB1-594DF9E63886}"/>
              </a:ext>
            </a:extLst>
          </p:cNvPr>
          <p:cNvSpPr txBox="1"/>
          <p:nvPr/>
        </p:nvSpPr>
        <p:spPr>
          <a:xfrm>
            <a:off x="7109936" y="2509234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isotherm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3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9ED48A8-D771-FECC-CEFD-D24CD929F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265" y="2356985"/>
            <a:ext cx="5394514" cy="35658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030A2C6-21CA-95F2-6DEE-34EEE3CE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4" y="2356986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Condição B: corrente de gás denso</a:t>
            </a:r>
            <a:br>
              <a:rPr lang="pt-BR" sz="4400" dirty="0"/>
            </a:br>
            <a:r>
              <a:rPr lang="pt-BR" sz="4400" dirty="0"/>
              <a:t>(58,5 % DE co2 E 31,6 % DE ch4)</a:t>
            </a:r>
            <a:endParaRPr lang="pt-BR" sz="80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4561710" y="2802144"/>
                <a:ext cx="1764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710" y="2802144"/>
                <a:ext cx="1764555" cy="646331"/>
              </a:xfrm>
              <a:prstGeom prst="rect">
                <a:avLst/>
              </a:prstGeom>
              <a:blipFill>
                <a:blip r:embed="rId5"/>
                <a:stretch>
                  <a:fillRect l="-2759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2142251" y="4537272"/>
            <a:ext cx="14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/>
              <p:nvPr/>
            </p:nvSpPr>
            <p:spPr>
              <a:xfrm>
                <a:off x="4027987" y="4817431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=16,2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=105,7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87" y="4817431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4">
            <a:extLst>
              <a:ext uri="{FF2B5EF4-FFF2-40B4-BE49-F238E27FC236}">
                <a16:creationId xmlns:a16="http://schemas.microsoft.com/office/drawing/2014/main" id="{5FC7C46E-8A51-AEA3-1110-33898C572A7C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44057D6-9C09-D31E-DCB1-594DF9E63886}"/>
              </a:ext>
            </a:extLst>
          </p:cNvPr>
          <p:cNvSpPr txBox="1"/>
          <p:nvPr/>
        </p:nvSpPr>
        <p:spPr>
          <a:xfrm>
            <a:off x="7109936" y="2509234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isotherm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5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AB55FC4-0DF7-8745-2119-CBE1E307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55" y="2413513"/>
            <a:ext cx="5394514" cy="35658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AD3252-1A4A-E165-4C76-9AB957EE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21" y="2411293"/>
            <a:ext cx="5394514" cy="3565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31E407-11D7-28B7-722D-8CBC0F3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800" dirty="0"/>
              <a:t>Condição C: corrente de gás denso</a:t>
            </a:r>
            <a:br>
              <a:rPr lang="pt-BR" sz="4800" dirty="0"/>
            </a:br>
            <a:r>
              <a:rPr lang="pt-BR" sz="4800" dirty="0"/>
              <a:t>(60 % DE co2 E 31,2 % DE ch4)</a:t>
            </a:r>
            <a:br>
              <a:rPr lang="pt-BR" sz="4800" dirty="0"/>
            </a:br>
            <a:endParaRPr lang="pt-BR" sz="4800" dirty="0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061A8273-954B-AA6B-D8B1-5E10406021FC}"/>
              </a:ext>
            </a:extLst>
          </p:cNvPr>
          <p:cNvSpPr txBox="1"/>
          <p:nvPr/>
        </p:nvSpPr>
        <p:spPr>
          <a:xfrm>
            <a:off x="1237580" y="5922851"/>
            <a:ext cx="101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simulados vs. Dados do </a:t>
            </a:r>
            <a:r>
              <a:rPr lang="pt-BR" dirty="0" err="1"/>
              <a:t>UniSim</a:t>
            </a:r>
            <a:r>
              <a:rPr lang="pt-BR" dirty="0"/>
              <a:t>. </a:t>
            </a:r>
            <a:r>
              <a:rPr lang="pt-BR" dirty="0">
                <a:solidFill>
                  <a:srgbClr val="3333FF"/>
                </a:solidFill>
              </a:rPr>
              <a:t>Azul</a:t>
            </a:r>
            <a:r>
              <a:rPr lang="pt-BR" dirty="0"/>
              <a:t> Bolha P,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Orvalho T, ‘x’ simboliza o ponto de operação no separador.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168FC-9F29-B23A-0C0E-E2CE9ED4F02D}"/>
              </a:ext>
            </a:extLst>
          </p:cNvPr>
          <p:cNvSpPr txBox="1"/>
          <p:nvPr/>
        </p:nvSpPr>
        <p:spPr>
          <a:xfrm>
            <a:off x="6894349" y="2595433"/>
            <a:ext cx="192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isotherm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1">
            <a:extLst>
              <a:ext uri="{FF2B5EF4-FFF2-40B4-BE49-F238E27FC236}">
                <a16:creationId xmlns:a16="http://schemas.microsoft.com/office/drawing/2014/main" id="{41E3D9A1-6E43-7660-9924-F499A3C8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18" y="-1"/>
            <a:ext cx="4121482" cy="1925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/>
              <p:nvPr/>
            </p:nvSpPr>
            <p:spPr>
              <a:xfrm>
                <a:off x="4383123" y="2918599"/>
                <a:ext cx="1764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=340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kg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 isovolumetric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66428A-74D1-BBF8-19E5-07E16B9E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23" y="2918599"/>
                <a:ext cx="1764555" cy="646331"/>
              </a:xfrm>
              <a:prstGeom prst="rect">
                <a:avLst/>
              </a:prstGeom>
              <a:blipFill>
                <a:blip r:embed="rId5"/>
                <a:stretch>
                  <a:fillRect l="-2768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A710A-B23D-67C9-1701-14A0A446B18B}"/>
              </a:ext>
            </a:extLst>
          </p:cNvPr>
          <p:cNvSpPr txBox="1"/>
          <p:nvPr/>
        </p:nvSpPr>
        <p:spPr>
          <a:xfrm>
            <a:off x="2039179" y="4573722"/>
            <a:ext cx="192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/>
              <p:nvPr/>
            </p:nvSpPr>
            <p:spPr>
              <a:xfrm>
                <a:off x="4226515" y="4789014"/>
                <a:ext cx="1921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0,5 °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pt-B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=97,6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bar</m:t>
                      </m:r>
                    </m:oMath>
                  </m:oMathPara>
                </a14:m>
                <a:endParaRPr lang="pt-B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632719-A0B9-C43A-5561-47F508D1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15" y="4789014"/>
                <a:ext cx="192116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24">
            <a:extLst>
              <a:ext uri="{FF2B5EF4-FFF2-40B4-BE49-F238E27FC236}">
                <a16:creationId xmlns:a16="http://schemas.microsoft.com/office/drawing/2014/main" id="{E04C0ECA-F4BF-2248-085E-87E0BD1B36CF}"/>
              </a:ext>
            </a:extLst>
          </p:cNvPr>
          <p:cNvSpPr/>
          <p:nvPr/>
        </p:nvSpPr>
        <p:spPr>
          <a:xfrm>
            <a:off x="10442973" y="638175"/>
            <a:ext cx="220265" cy="488156"/>
          </a:xfrm>
          <a:prstGeom prst="rect">
            <a:avLst/>
          </a:prstGeom>
          <a:solidFill>
            <a:srgbClr val="0288FD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69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4EF63-5779-20E0-3D90-72B9CAAA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ED11A7-F405-A500-9378-3394D9862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de estabilidade de fases</a:t>
            </a:r>
          </a:p>
          <a:p>
            <a:r>
              <a:rPr lang="pt-BR" dirty="0"/>
              <a:t>Cálculo das condições de formação de hidrato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274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4200A-3BB2-52E3-97CC-597E8BC5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B23B713-54C1-B1CF-642A-1CE79590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44" y="1819050"/>
            <a:ext cx="6296904" cy="3219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2BCD3D1-4A97-C959-95BD-97B8E52112C3}"/>
                  </a:ext>
                </a:extLst>
              </p:cNvPr>
              <p:cNvSpPr txBox="1"/>
              <p:nvPr/>
            </p:nvSpPr>
            <p:spPr>
              <a:xfrm>
                <a:off x="7555345" y="1893455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2BCD3D1-4A97-C959-95BD-97B8E5211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345" y="1893455"/>
                <a:ext cx="3892811" cy="634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F7809FAC-3439-BA49-95BA-52F589D54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16" y="2527924"/>
            <a:ext cx="4414547" cy="22997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7FDBB5-7381-426A-8D71-455DBA55D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708" y="4725632"/>
            <a:ext cx="4592961" cy="4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CC1424-4118-3D3E-7EFD-C68418DD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7" y="1795234"/>
            <a:ext cx="6335009" cy="326753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83E10FA-F0DA-935B-239A-A991F07BF2F6}"/>
              </a:ext>
            </a:extLst>
          </p:cNvPr>
          <p:cNvSpPr/>
          <p:nvPr/>
        </p:nvSpPr>
        <p:spPr>
          <a:xfrm>
            <a:off x="5093208" y="3621024"/>
            <a:ext cx="1719072" cy="960120"/>
          </a:xfrm>
          <a:prstGeom prst="ellipse">
            <a:avLst/>
          </a:prstGeom>
          <a:solidFill>
            <a:srgbClr val="1CADE4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7BC5248-705D-AFE0-C77B-433BFF746006}"/>
                  </a:ext>
                </a:extLst>
              </p:cNvPr>
              <p:cNvSpPr txBox="1"/>
              <p:nvPr/>
            </p:nvSpPr>
            <p:spPr>
              <a:xfrm>
                <a:off x="7555345" y="1893455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7BC5248-705D-AFE0-C77B-433BFF746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345" y="1893455"/>
                <a:ext cx="3892811" cy="634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37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B7A972-7B52-DB7F-88F2-80B270C2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23" y="1838036"/>
            <a:ext cx="4990982" cy="4641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/>
              <p:nvPr/>
            </p:nvSpPr>
            <p:spPr>
              <a:xfrm>
                <a:off x="5818909" y="1838036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9" y="1838036"/>
                <a:ext cx="3892811" cy="634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F5B7EC-3715-16A5-B873-6D3B37FD0DC7}"/>
                  </a:ext>
                </a:extLst>
              </p:cNvPr>
              <p:cNvSpPr txBox="1"/>
              <p:nvPr/>
            </p:nvSpPr>
            <p:spPr>
              <a:xfrm>
                <a:off x="6096000" y="2556001"/>
                <a:ext cx="4799871" cy="701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𝑒𝑜𝑠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F5B7EC-3715-16A5-B873-6D3B37FD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56001"/>
                <a:ext cx="4799871" cy="701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0D1EE58-78BA-4CD8-3742-AEEEE0E95DFA}"/>
                  </a:ext>
                </a:extLst>
              </p:cNvPr>
              <p:cNvSpPr txBox="1"/>
              <p:nvPr/>
            </p:nvSpPr>
            <p:spPr>
              <a:xfrm>
                <a:off x="5752305" y="3294508"/>
                <a:ext cx="6262911" cy="205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𝑒𝑜𝑠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0D1EE58-78BA-4CD8-3742-AEEEE0E95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05" y="3294508"/>
                <a:ext cx="6262911" cy="2055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44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/>
              <p:nvPr/>
            </p:nvSpPr>
            <p:spPr>
              <a:xfrm>
                <a:off x="3715789" y="1767597"/>
                <a:ext cx="3892811" cy="63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42BD299-8E63-3B6C-EB27-A89196CA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89" y="1767597"/>
                <a:ext cx="3892811" cy="634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0BDBE65-DFB8-2D75-EEA3-004F7E1609D5}"/>
                  </a:ext>
                </a:extLst>
              </p:cNvPr>
              <p:cNvSpPr txBox="1"/>
              <p:nvPr/>
            </p:nvSpPr>
            <p:spPr>
              <a:xfrm>
                <a:off x="2250567" y="2482575"/>
                <a:ext cx="7267194" cy="784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𝑒𝑜𝑠</m:t>
                              </m:r>
                            </m:sub>
                          </m:s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𝑒𝑜𝑠</m:t>
                                  </m:r>
                                </m:sub>
                              </m:s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𝑒𝑜𝑠</m:t>
                                      </m:r>
                                    </m:sub>
                                  </m:sSub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pt-BR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0BDBE65-DFB8-2D75-EEA3-004F7E16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567" y="2482575"/>
                <a:ext cx="7267194" cy="784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C64A471-C934-B5B2-099D-BCBE311FB0AE}"/>
                  </a:ext>
                </a:extLst>
              </p:cNvPr>
              <p:cNvSpPr txBox="1"/>
              <p:nvPr/>
            </p:nvSpPr>
            <p:spPr>
              <a:xfrm>
                <a:off x="2637663" y="4213596"/>
                <a:ext cx="2345817" cy="945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C64A471-C934-B5B2-099D-BCBE311F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63" y="4213596"/>
                <a:ext cx="2345817" cy="945580"/>
              </a:xfrm>
              <a:prstGeom prst="rect">
                <a:avLst/>
              </a:prstGeom>
              <a:blipFill>
                <a:blip r:embed="rId4"/>
                <a:stretch>
                  <a:fillRect b="-51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3479A9EA-93BC-1E75-EC48-E2F8D0BF7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504" y="3303507"/>
            <a:ext cx="4681728" cy="35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9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envelope de fases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7B0A399-6357-1D1D-E2F9-DE203E10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9" y="2235659"/>
            <a:ext cx="4768177" cy="4478815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04221E1C-8FE8-0143-2696-CC8B8613E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56" y="2235659"/>
            <a:ext cx="4768177" cy="447881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FA7B90-CB25-BED5-4FE2-5A31D9C12413}"/>
              </a:ext>
            </a:extLst>
          </p:cNvPr>
          <p:cNvSpPr txBox="1"/>
          <p:nvPr/>
        </p:nvSpPr>
        <p:spPr>
          <a:xfrm>
            <a:off x="2606040" y="1728216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Bolha 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619D36-6734-61A5-AD90-19C8BC18F4EA}"/>
              </a:ext>
            </a:extLst>
          </p:cNvPr>
          <p:cNvSpPr txBox="1"/>
          <p:nvPr/>
        </p:nvSpPr>
        <p:spPr>
          <a:xfrm>
            <a:off x="8360666" y="1715500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Orvalho T</a:t>
            </a:r>
          </a:p>
        </p:txBody>
      </p:sp>
    </p:spTree>
    <p:extLst>
      <p:ext uri="{BB962C8B-B14F-4D97-AF65-F5344CB8AC3E}">
        <p14:creationId xmlns:p14="http://schemas.microsoft.com/office/powerpoint/2010/main" val="52164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1B94-EB0D-ED2C-EF61-8B7F7B4B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envelope de fases</a:t>
            </a:r>
            <a:br>
              <a:rPr lang="pt-BR" dirty="0"/>
            </a:br>
            <a:r>
              <a:rPr lang="pt-BR" sz="1800" dirty="0"/>
              <a:t>Complemento via cálculo de flash</a:t>
            </a:r>
            <a:endParaRPr lang="pt-BR" dirty="0"/>
          </a:p>
        </p:txBody>
      </p: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49DC7319-EBE8-88F8-2251-9F3C0917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69" y="2084832"/>
            <a:ext cx="7903520" cy="44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F09F4DCA-1CC6-464E-B226-C5ED031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termodinâmica: Validação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08394-F13F-0F75-0D7F-B96EF233AD74}"/>
              </a:ext>
            </a:extLst>
          </p:cNvPr>
          <p:cNvSpPr txBox="1"/>
          <p:nvPr/>
        </p:nvSpPr>
        <p:spPr>
          <a:xfrm>
            <a:off x="757382" y="2084832"/>
            <a:ext cx="8608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POÇO A:</a:t>
            </a:r>
          </a:p>
          <a:p>
            <a:r>
              <a:rPr lang="pt-BR" dirty="0"/>
              <a:t>	36,9 % de CO2 / 35,0 % de CH4 / 28,1 % de outros (H2O, N2, e C3+)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POÇO B:</a:t>
            </a:r>
          </a:p>
          <a:p>
            <a:r>
              <a:rPr lang="pt-BR" dirty="0"/>
              <a:t>	55,0 % de CO2 / 28,5 % de CH4 / 16,5 % de outros (H2O, N2, e C3+)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POÇO C:</a:t>
            </a:r>
          </a:p>
          <a:p>
            <a:r>
              <a:rPr lang="pt-BR" dirty="0"/>
              <a:t>	59,0 % de CO2 / 31,1 % de CH4 / 9,9 % de outros (H2O, N2, e C3+)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073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2D6DA6DDD290D4CB693EB1EA176B7F5" ma:contentTypeVersion="11" ma:contentTypeDescription="Crie um novo documento." ma:contentTypeScope="" ma:versionID="174870f78a1069097fe531571ec88ae2">
  <xsd:schema xmlns:xsd="http://www.w3.org/2001/XMLSchema" xmlns:xs="http://www.w3.org/2001/XMLSchema" xmlns:p="http://schemas.microsoft.com/office/2006/metadata/properties" xmlns:ns2="a657ad6a-4bd8-4e05-b6c5-8fface38bd17" xmlns:ns3="60b4f1c4-0b9a-4933-866f-f680800fca14" targetNamespace="http://schemas.microsoft.com/office/2006/metadata/properties" ma:root="true" ma:fieldsID="23b620509f1d2160b80a7be2c9ad6cb7" ns2:_="" ns3:_="">
    <xsd:import namespace="a657ad6a-4bd8-4e05-b6c5-8fface38bd17"/>
    <xsd:import namespace="60b4f1c4-0b9a-4933-866f-f680800fca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7ad6a-4bd8-4e05-b6c5-8fface38bd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6e44727b-49ea-47b7-9372-2c371a13fb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4f1c4-0b9a-4933-866f-f680800fca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32dcc4b-78fc-472b-b6f3-eacc18824ddf}" ma:internalName="TaxCatchAll" ma:showField="CatchAllData" ma:web="60b4f1c4-0b9a-4933-866f-f680800fca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3F9900-31AD-4E5A-A2E5-1BB985366F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7ad6a-4bd8-4e05-b6c5-8fface38bd17"/>
    <ds:schemaRef ds:uri="60b4f1c4-0b9a-4933-866f-f680800fc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DBECCC-452B-4037-91FA-0CCE60D1A1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3284</TotalTime>
  <Words>1112</Words>
  <Application>Microsoft Office PowerPoint</Application>
  <PresentationFormat>Widescreen</PresentationFormat>
  <Paragraphs>93</Paragraphs>
  <Slides>27</Slides>
  <Notes>0</Notes>
  <HiddenSlides>16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Aptos</vt:lpstr>
      <vt:lpstr>Aptos Narrow</vt:lpstr>
      <vt:lpstr>Arial</vt:lpstr>
      <vt:lpstr>Cambria Math</vt:lpstr>
      <vt:lpstr>Times New Roman</vt:lpstr>
      <vt:lpstr>Tw Cen MT</vt:lpstr>
      <vt:lpstr>Tw Cen MT Condensed</vt:lpstr>
      <vt:lpstr>Wingdings 3</vt:lpstr>
      <vt:lpstr>Integral</vt:lpstr>
      <vt:lpstr>Acompanhamento EQUIPE</vt:lpstr>
      <vt:lpstr>WORK PACKAGE</vt:lpstr>
      <vt:lpstr>Modelagem termodinâmica</vt:lpstr>
      <vt:lpstr>Modelagem termodinâmica</vt:lpstr>
      <vt:lpstr>Modelagem termodinâmica</vt:lpstr>
      <vt:lpstr>Modelagem termodinâmica</vt:lpstr>
      <vt:lpstr>Cálculo do envelope de fases</vt:lpstr>
      <vt:lpstr>Cálculo do envelope de fases Complemento via cálculo de flash</vt:lpstr>
      <vt:lpstr>Modelagem termodinâmica: Validação</vt:lpstr>
      <vt:lpstr>Modelagem termodinâmica para o poço A : Validação</vt:lpstr>
      <vt:lpstr>Modelagem termodinâmica para o poço A: Influência da água</vt:lpstr>
      <vt:lpstr>Modelagem termodinâmica para o poço A: corrente de topo</vt:lpstr>
      <vt:lpstr>Modelagem termodinâmica para o poço A: corrente de gás denso (42,1 % DE co2 E 45,0 % DE ch4)</vt:lpstr>
      <vt:lpstr>Modelagem termodinâmica para o poço b: VALIDAÇÃO</vt:lpstr>
      <vt:lpstr>Modelagem termodinâmica para o poço b: Influência da água</vt:lpstr>
      <vt:lpstr>Modelagem termodinâmica para o poço b: corrente de gás denso (58,5 % DE co2 E 31,6 % DE ch4)</vt:lpstr>
      <vt:lpstr>Modelagem termodinâmica para o poço c: validação</vt:lpstr>
      <vt:lpstr>Modelagem termodinâmica para o poço C: Influência da água</vt:lpstr>
      <vt:lpstr>Modelagem termodinâmica para o poço c: corrente de gás denso (60 % DE co2 E 31,2 % DE ch4)</vt:lpstr>
      <vt:lpstr>Modelagem termodinâmica:  poço A corrente de gás denso (42,1 % DE co2 E 45,0 % DE ch4)</vt:lpstr>
      <vt:lpstr>Modelagem termodinâmica para o poço b: corrente de gás denso (58,5 % DE co2 E 31,6 % DE ch4)</vt:lpstr>
      <vt:lpstr>Modelagem termodinâmica para o poço c: corrente de gás denso (60 % DE co2 E 31,2 % DE ch4)</vt:lpstr>
      <vt:lpstr>Cálculo do ponto crítico dA mistura Abordagem rigorosa</vt:lpstr>
      <vt:lpstr>Condição A: corrente de gás denso (42,1 % DE co2 E 45,0 % DE ch4)</vt:lpstr>
      <vt:lpstr>Condição B: corrente de gás denso (58,5 % DE co2 E 31,6 % DE ch4)</vt:lpstr>
      <vt:lpstr>Condição C: corrente de gás denso (60 % DE co2 E 31,2 % DE ch4) </vt:lpstr>
      <vt:lpstr>PRÓXIMOS PASSOS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Acompanhamento EQUIPE</dc:title>
  <dc:creator>Daniel Santana</dc:creator>
  <cp:lastModifiedBy>Rodrigo Lima Meira</cp:lastModifiedBy>
  <cp:revision>18</cp:revision>
  <dcterms:created xsi:type="dcterms:W3CDTF">2024-06-17T16:47:30Z</dcterms:created>
  <dcterms:modified xsi:type="dcterms:W3CDTF">2024-09-23T19:31:58Z</dcterms:modified>
</cp:coreProperties>
</file>